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0" d="100"/>
          <a:sy n="140" d="100"/>
        </p:scale>
        <p:origin x="-15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noFill/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91000" cy="4572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PH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200">
                <a:solidFill>
                  <a:srgbClr val="FFFFFF"/>
                </a:solidFill>
              </a:defRPr>
            </a:lvl1pPr>
          </a:lstStyle>
          <a:p>
            <a:fld id="{D5D33C0A-B7F5-440D-B7F1-458A029BC3B6}" type="slidenum">
              <a:rPr lang="en-PH" smtClean="0"/>
              <a:t>‹#›</a:t>
            </a:fld>
            <a:endParaRPr lang="en-PH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rgbClr val="00B0F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rgbClr val="00B0F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rgbClr val="00B0F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grpSp>
        <p:nvGrpSpPr>
          <p:cNvPr id="18" name="Group 9"/>
          <p:cNvGrpSpPr>
            <a:grpSpLocks/>
          </p:cNvGrpSpPr>
          <p:nvPr/>
        </p:nvGrpSpPr>
        <p:grpSpPr bwMode="auto">
          <a:xfrm>
            <a:off x="5791200" y="6040438"/>
            <a:ext cx="3106738" cy="604837"/>
            <a:chOff x="1960904" y="372416"/>
            <a:chExt cx="3106396" cy="605322"/>
          </a:xfrm>
        </p:grpSpPr>
        <p:pic>
          <p:nvPicPr>
            <p:cNvPr id="19" name="Picture 10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0904" y="372416"/>
              <a:ext cx="435897" cy="605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286"/>
            <p:cNvSpPr txBox="1"/>
            <p:nvPr userDrawn="1"/>
          </p:nvSpPr>
          <p:spPr>
            <a:xfrm>
              <a:off x="2362498" y="413724"/>
              <a:ext cx="2704802" cy="522706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sz="1400" dirty="0">
                  <a:solidFill>
                    <a:srgbClr val="00B0F0"/>
                  </a:solidFill>
                  <a:latin typeface="Gotham Book" pitchFamily="2" charset="0"/>
                </a:rPr>
                <a:t>INFORMATION SYSTEMS &amp; </a:t>
              </a:r>
            </a:p>
            <a:p>
              <a:pPr>
                <a:defRPr/>
              </a:pPr>
              <a:r>
                <a:rPr lang="en-US" sz="1400" dirty="0">
                  <a:solidFill>
                    <a:srgbClr val="00B0F0"/>
                  </a:solidFill>
                  <a:latin typeface="Gotham Book" pitchFamily="2" charset="0"/>
                </a:rPr>
                <a:t>COMPUTER SCIENCE</a:t>
              </a:r>
            </a:p>
          </p:txBody>
        </p:sp>
      </p:grpSp>
      <p:sp>
        <p:nvSpPr>
          <p:cNvPr id="14" name="Rectangle 13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rgbClr val="00B0F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rgbClr val="00B0F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Rectangle 15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rgbClr val="00B0F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extBox 286"/>
          <p:cNvSpPr txBox="1"/>
          <p:nvPr/>
        </p:nvSpPr>
        <p:spPr bwMode="auto">
          <a:xfrm>
            <a:off x="6192838" y="6081713"/>
            <a:ext cx="2705100" cy="522287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>
                <a:solidFill>
                  <a:srgbClr val="00B0F0"/>
                </a:solidFill>
                <a:latin typeface="Gotham Book" pitchFamily="2" charset="0"/>
              </a:rPr>
              <a:t>INFORMATION SYSTEMS &amp; </a:t>
            </a:r>
          </a:p>
          <a:p>
            <a:pPr>
              <a:defRPr/>
            </a:pPr>
            <a:r>
              <a:rPr lang="en-US" sz="1400" dirty="0">
                <a:solidFill>
                  <a:srgbClr val="00B0F0"/>
                </a:solidFill>
                <a:latin typeface="Gotham Book" pitchFamily="2" charset="0"/>
              </a:rPr>
              <a:t>COMPUTER SCIENCE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91000" cy="4572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33C0A-B7F5-440D-B7F1-458A029BC3B6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91000" cy="4572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33C0A-B7F5-440D-B7F1-458A029BC3B6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5D33C0A-B7F5-440D-B7F1-458A029BC3B6}" type="slidenum">
              <a:rPr lang="en-PH" smtClean="0"/>
              <a:t>‹#›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91000" cy="4572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7027794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77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676400"/>
            <a:ext cx="8077200" cy="220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4038600"/>
            <a:ext cx="8077200" cy="2209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914400" y="6172200"/>
            <a:ext cx="4191000" cy="4572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P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D33C0A-B7F5-440D-B7F1-458A029BC3B6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0424838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5D33C0A-B7F5-440D-B7F1-458A029BC3B6}" type="slidenum">
              <a:rPr lang="en-PH" smtClean="0"/>
              <a:t>‹#›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91000" cy="4572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820287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914400" y="6172200"/>
            <a:ext cx="4191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P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D33C0A-B7F5-440D-B7F1-458A029BC3B6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0526404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5D33C0A-B7F5-440D-B7F1-458A029BC3B6}" type="slidenum">
              <a:rPr lang="en-PH" smtClean="0"/>
              <a:t>‹#›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7027794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5D33C0A-B7F5-440D-B7F1-458A029BC3B6}" type="slidenum">
              <a:rPr lang="en-PH" smtClean="0"/>
              <a:t>‹#›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8202876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5D33C0A-B7F5-440D-B7F1-458A029BC3B6}" type="slidenum">
              <a:rPr lang="en-PH" smtClean="0"/>
              <a:t>‹#›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223061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91000" cy="4572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33C0A-B7F5-440D-B7F1-458A029BC3B6}" type="slidenum">
              <a:rPr lang="en-PH" smtClean="0"/>
              <a:t>‹#›</a:t>
            </a:fld>
            <a:endParaRPr lang="en-PH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noFill/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rgbClr val="00B0F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rgbClr val="00B0F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38400"/>
            <a:ext cx="9014621" cy="45720"/>
          </a:xfrm>
          <a:prstGeom prst="rect">
            <a:avLst/>
          </a:prstGeom>
          <a:solidFill>
            <a:srgbClr val="00B0F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5D33C0A-B7F5-440D-B7F1-458A029BC3B6}" type="slidenum">
              <a:rPr lang="en-PH" smtClean="0"/>
              <a:t>‹#›</a:t>
            </a:fld>
            <a:endParaRPr lang="en-PH"/>
          </a:p>
        </p:txBody>
      </p:sp>
      <p:grpSp>
        <p:nvGrpSpPr>
          <p:cNvPr id="12" name="Group 9"/>
          <p:cNvGrpSpPr>
            <a:grpSpLocks/>
          </p:cNvGrpSpPr>
          <p:nvPr/>
        </p:nvGrpSpPr>
        <p:grpSpPr bwMode="auto">
          <a:xfrm>
            <a:off x="5791200" y="6040438"/>
            <a:ext cx="3106738" cy="604837"/>
            <a:chOff x="1960904" y="372416"/>
            <a:chExt cx="3106396" cy="605322"/>
          </a:xfrm>
        </p:grpSpPr>
        <p:pic>
          <p:nvPicPr>
            <p:cNvPr id="13" name="Picture 10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0904" y="372416"/>
              <a:ext cx="435897" cy="605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286"/>
            <p:cNvSpPr txBox="1"/>
            <p:nvPr userDrawn="1"/>
          </p:nvSpPr>
          <p:spPr>
            <a:xfrm>
              <a:off x="2362498" y="413724"/>
              <a:ext cx="2704802" cy="522706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sz="1400" dirty="0">
                  <a:solidFill>
                    <a:srgbClr val="00B0F0"/>
                  </a:solidFill>
                  <a:latin typeface="Gotham Book" pitchFamily="2" charset="0"/>
                </a:rPr>
                <a:t>INFORMATION SYSTEMS &amp; </a:t>
              </a:r>
            </a:p>
            <a:p>
              <a:pPr>
                <a:defRPr/>
              </a:pPr>
              <a:r>
                <a:rPr lang="en-US" sz="1400" dirty="0">
                  <a:solidFill>
                    <a:srgbClr val="00B0F0"/>
                  </a:solidFill>
                  <a:latin typeface="Gotham Book" pitchFamily="2" charset="0"/>
                </a:rPr>
                <a:t>COMPUTER SCIENCE</a:t>
              </a:r>
            </a:p>
          </p:txBody>
        </p:sp>
      </p:grp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91000" cy="457200"/>
          </a:xfrm>
          <a:prstGeom prst="rect">
            <a:avLst/>
          </a:prstGeom>
        </p:spPr>
        <p:txBody>
          <a:bodyPr anchor="ctr" anchorCtr="0"/>
          <a:lstStyle>
            <a:lvl1pPr>
              <a:defRPr sz="1200"/>
            </a:lvl1pPr>
          </a:lstStyle>
          <a:p>
            <a:endParaRPr lang="en-PH"/>
          </a:p>
        </p:txBody>
      </p:sp>
      <p:grpSp>
        <p:nvGrpSpPr>
          <p:cNvPr id="16" name="Group 9"/>
          <p:cNvGrpSpPr>
            <a:grpSpLocks/>
          </p:cNvGrpSpPr>
          <p:nvPr/>
        </p:nvGrpSpPr>
        <p:grpSpPr bwMode="auto">
          <a:xfrm>
            <a:off x="5791200" y="6040438"/>
            <a:ext cx="3106738" cy="604837"/>
            <a:chOff x="1960904" y="372416"/>
            <a:chExt cx="3106396" cy="605322"/>
          </a:xfrm>
        </p:grpSpPr>
        <p:pic>
          <p:nvPicPr>
            <p:cNvPr id="17" name="Picture 10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0904" y="372416"/>
              <a:ext cx="435897" cy="605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286"/>
            <p:cNvSpPr txBox="1"/>
            <p:nvPr userDrawn="1"/>
          </p:nvSpPr>
          <p:spPr>
            <a:xfrm>
              <a:off x="2362498" y="413724"/>
              <a:ext cx="2704802" cy="522706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sz="1400" dirty="0">
                  <a:solidFill>
                    <a:srgbClr val="00B0F0"/>
                  </a:solidFill>
                  <a:latin typeface="Gotham Book" pitchFamily="2" charset="0"/>
                </a:rPr>
                <a:t>INFORMATION SYSTEMS &amp; </a:t>
              </a:r>
            </a:p>
            <a:p>
              <a:pPr>
                <a:defRPr/>
              </a:pPr>
              <a:r>
                <a:rPr lang="en-US" sz="1400" dirty="0">
                  <a:solidFill>
                    <a:srgbClr val="00B0F0"/>
                  </a:solidFill>
                  <a:latin typeface="Gotham Book" pitchFamily="2" charset="0"/>
                </a:rPr>
                <a:t>COMPUTER SCIENCE</a:t>
              </a: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91000" cy="4572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33C0A-B7F5-440D-B7F1-458A029BC3B6}" type="slidenum">
              <a:rPr lang="en-PH" smtClean="0"/>
              <a:t>‹#›</a:t>
            </a:fld>
            <a:endParaRPr lang="en-PH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91000" cy="4572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33C0A-B7F5-440D-B7F1-458A029BC3B6}" type="slidenum">
              <a:rPr lang="en-PH" smtClean="0"/>
              <a:t>‹#›</a:t>
            </a:fld>
            <a:endParaRPr lang="en-PH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91000" cy="4572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33C0A-B7F5-440D-B7F1-458A029BC3B6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/>
          <a:p>
            <a:fld id="{922B9F03-6B35-4A6A-ABB7-C5D4D8FFC005}" type="datetimeFigureOut">
              <a:rPr lang="en-PH" smtClean="0"/>
              <a:t>6/6/2016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91000" cy="4572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33C0A-B7F5-440D-B7F1-458A029BC3B6}" type="slidenum">
              <a:rPr lang="en-PH" smtClean="0"/>
              <a:t>‹#›</a:t>
            </a:fld>
            <a:endParaRPr lang="en-P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4191000" cy="4572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33C0A-B7F5-440D-B7F1-458A029BC3B6}" type="slidenum">
              <a:rPr lang="en-PH" smtClean="0"/>
              <a:t>‹#›</a:t>
            </a:fld>
            <a:endParaRPr lang="en-PH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5791200" y="6040438"/>
            <a:ext cx="3106738" cy="604837"/>
            <a:chOff x="1960904" y="372416"/>
            <a:chExt cx="3106396" cy="605322"/>
          </a:xfrm>
        </p:grpSpPr>
        <p:pic>
          <p:nvPicPr>
            <p:cNvPr id="12" name="Picture 10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0904" y="372416"/>
              <a:ext cx="435897" cy="605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286"/>
            <p:cNvSpPr txBox="1"/>
            <p:nvPr userDrawn="1"/>
          </p:nvSpPr>
          <p:spPr>
            <a:xfrm>
              <a:off x="2362498" y="413724"/>
              <a:ext cx="2704802" cy="522706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sz="1400" dirty="0">
                  <a:solidFill>
                    <a:srgbClr val="00B0F0"/>
                  </a:solidFill>
                  <a:latin typeface="Gotham Book" pitchFamily="2" charset="0"/>
                </a:rPr>
                <a:t>INFORMATION SYSTEMS &amp; </a:t>
              </a:r>
            </a:p>
            <a:p>
              <a:pPr>
                <a:defRPr/>
              </a:pPr>
              <a:r>
                <a:rPr lang="en-US" sz="1400" dirty="0">
                  <a:solidFill>
                    <a:srgbClr val="00B0F0"/>
                  </a:solidFill>
                  <a:latin typeface="Gotham Book" pitchFamily="2" charset="0"/>
                </a:rPr>
                <a:t>COMPUTER SCIENCE</a:t>
              </a:r>
            </a:p>
          </p:txBody>
        </p:sp>
      </p:grp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5791200" y="6040438"/>
            <a:ext cx="3106738" cy="604837"/>
            <a:chOff x="1960904" y="372416"/>
            <a:chExt cx="3106396" cy="605322"/>
          </a:xfrm>
        </p:grpSpPr>
        <p:pic>
          <p:nvPicPr>
            <p:cNvPr id="15" name="Picture 10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0904" y="372416"/>
              <a:ext cx="435897" cy="605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286"/>
            <p:cNvSpPr txBox="1"/>
            <p:nvPr userDrawn="1"/>
          </p:nvSpPr>
          <p:spPr>
            <a:xfrm>
              <a:off x="2362498" y="413724"/>
              <a:ext cx="2704802" cy="522706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sz="1400" dirty="0">
                  <a:solidFill>
                    <a:srgbClr val="00B0F0"/>
                  </a:solidFill>
                  <a:latin typeface="Gotham Book" pitchFamily="2" charset="0"/>
                </a:rPr>
                <a:t>INFORMATION SYSTEMS &amp; </a:t>
              </a:r>
            </a:p>
            <a:p>
              <a:pPr>
                <a:defRPr/>
              </a:pPr>
              <a:r>
                <a:rPr lang="en-US" sz="1400" dirty="0">
                  <a:solidFill>
                    <a:srgbClr val="00B0F0"/>
                  </a:solidFill>
                  <a:latin typeface="Gotham Book" pitchFamily="2" charset="0"/>
                </a:rPr>
                <a:t>COMPUTER SCIENCE</a:t>
              </a: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  <a:prstGeom prst="rect">
            <a:avLst/>
          </a:prstGeom>
        </p:spPr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5D33C0A-B7F5-440D-B7F1-458A029BC3B6}" type="slidenum">
              <a:rPr lang="en-PH" smtClean="0"/>
              <a:t>‹#›</a:t>
            </a:fld>
            <a:endParaRPr lang="en-PH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rgbClr val="00B0F0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5D33C0A-B7F5-440D-B7F1-458A029BC3B6}" type="slidenum">
              <a:rPr lang="en-PH" smtClean="0"/>
              <a:t>‹#›</a:t>
            </a:fld>
            <a:endParaRPr lang="en-PH"/>
          </a:p>
        </p:txBody>
      </p:sp>
      <p:grpSp>
        <p:nvGrpSpPr>
          <p:cNvPr id="15" name="Group 9"/>
          <p:cNvGrpSpPr>
            <a:grpSpLocks/>
          </p:cNvGrpSpPr>
          <p:nvPr/>
        </p:nvGrpSpPr>
        <p:grpSpPr bwMode="auto">
          <a:xfrm>
            <a:off x="5791200" y="6040438"/>
            <a:ext cx="3106738" cy="604837"/>
            <a:chOff x="1960904" y="372416"/>
            <a:chExt cx="3106396" cy="605322"/>
          </a:xfrm>
        </p:grpSpPr>
        <p:pic>
          <p:nvPicPr>
            <p:cNvPr id="16" name="Picture 10"/>
            <p:cNvPicPr>
              <a:picLocks noChangeAspect="1" noChangeArrowheads="1"/>
            </p:cNvPicPr>
            <p:nvPr userDrawn="1"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0904" y="372416"/>
              <a:ext cx="435897" cy="605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286"/>
            <p:cNvSpPr txBox="1"/>
            <p:nvPr userDrawn="1"/>
          </p:nvSpPr>
          <p:spPr>
            <a:xfrm>
              <a:off x="2362498" y="413724"/>
              <a:ext cx="2704802" cy="522706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sz="1400" dirty="0">
                  <a:solidFill>
                    <a:srgbClr val="00B0F0"/>
                  </a:solidFill>
                  <a:latin typeface="Gotham Book" pitchFamily="2" charset="0"/>
                </a:rPr>
                <a:t>INFORMATION SYSTEMS &amp; </a:t>
              </a:r>
            </a:p>
            <a:p>
              <a:pPr>
                <a:defRPr/>
              </a:pPr>
              <a:r>
                <a:rPr lang="en-US" sz="1400" dirty="0">
                  <a:solidFill>
                    <a:srgbClr val="00B0F0"/>
                  </a:solidFill>
                  <a:latin typeface="Gotham Book" pitchFamily="2" charset="0"/>
                </a:rPr>
                <a:t>COMPUTER SCIENCE</a:t>
              </a:r>
            </a:p>
          </p:txBody>
        </p:sp>
      </p:grpSp>
      <p:sp>
        <p:nvSpPr>
          <p:cNvPr id="12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4191000" cy="457200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endParaRPr lang="en-PH"/>
          </a:p>
        </p:txBody>
      </p:sp>
      <p:sp>
        <p:nvSpPr>
          <p:cNvPr id="18" name="TextBox 286"/>
          <p:cNvSpPr txBox="1"/>
          <p:nvPr/>
        </p:nvSpPr>
        <p:spPr bwMode="auto">
          <a:xfrm>
            <a:off x="6192838" y="6081713"/>
            <a:ext cx="2705100" cy="522287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>
                <a:solidFill>
                  <a:srgbClr val="00B0F0"/>
                </a:solidFill>
                <a:latin typeface="Gotham Book" pitchFamily="2" charset="0"/>
              </a:rPr>
              <a:t>INFORMATION SYSTEMS &amp; </a:t>
            </a:r>
          </a:p>
          <a:p>
            <a:pPr>
              <a:defRPr/>
            </a:pPr>
            <a:r>
              <a:rPr lang="en-US" sz="1400" dirty="0">
                <a:solidFill>
                  <a:srgbClr val="00B0F0"/>
                </a:solidFill>
                <a:latin typeface="Gotham Book" pitchFamily="2" charset="0"/>
              </a:rPr>
              <a:t>COMPUTER SCIENCE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getbootstrap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getbootstrap.com/getting-started/#example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t">
            <a:normAutofit/>
          </a:bodyPr>
          <a:lstStyle/>
          <a:p>
            <a:r>
              <a:rPr lang="en-PH" dirty="0"/>
              <a:t>MIS 21</a:t>
            </a:r>
          </a:p>
          <a:p>
            <a:endParaRPr lang="en-PH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PH" dirty="0"/>
              <a:t>Advanced CSS:</a:t>
            </a:r>
            <a:br>
              <a:rPr lang="en-PH" dirty="0"/>
            </a:br>
            <a:r>
              <a:rPr lang="en-PH" dirty="0"/>
              <a:t>Twitter Bootstrap</a:t>
            </a:r>
          </a:p>
        </p:txBody>
      </p:sp>
    </p:spTree>
    <p:extLst>
      <p:ext uri="{BB962C8B-B14F-4D97-AF65-F5344CB8AC3E}">
        <p14:creationId xmlns:p14="http://schemas.microsoft.com/office/powerpoint/2010/main" val="1225640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Responsive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The container div centers the content of a webpage and it’s width is dependent on the device where it is viewed.</a:t>
            </a:r>
          </a:p>
          <a:p>
            <a:r>
              <a:rPr lang="en-US" dirty="0"/>
              <a:t>Bootstrap is designed such that webpages render well in mobile devices</a:t>
            </a:r>
          </a:p>
          <a:p>
            <a:r>
              <a:rPr lang="en-US" dirty="0"/>
              <a:t>To enable this add this to your head section:</a:t>
            </a:r>
          </a:p>
          <a:p>
            <a:pPr lvl="1"/>
            <a:r>
              <a:rPr lang="en-US" b="1" dirty="0"/>
              <a:t>&lt;meta name="viewport" content="width=device-width, initial-scale=1"&gt;</a:t>
            </a:r>
          </a:p>
          <a:p>
            <a:pPr lvl="1"/>
            <a:r>
              <a:rPr lang="en-US" b="1" dirty="0"/>
              <a:t>Your enclosing div must be of class container-fluid instead of container</a:t>
            </a:r>
          </a:p>
          <a:p>
            <a:pPr lvl="2"/>
            <a:r>
              <a:rPr lang="en-US" b="1" dirty="0"/>
              <a:t>&lt;div class=“container-fluid&gt;…&lt;/div&gt;</a:t>
            </a:r>
          </a:p>
          <a:p>
            <a:pPr lvl="1"/>
            <a:endParaRPr lang="en-US" b="1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720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Typography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Bootstrap applies a CSS-reset to clean up and standardized how text is displayed across different browsers</a:t>
            </a:r>
          </a:p>
          <a:p>
            <a:r>
              <a:rPr lang="en-US" dirty="0"/>
              <a:t>Standard Font size is 14px</a:t>
            </a:r>
          </a:p>
          <a:p>
            <a:r>
              <a:rPr lang="en-US" dirty="0"/>
              <a:t>Adds different styling to headings and lists</a:t>
            </a:r>
          </a:p>
          <a:p>
            <a:r>
              <a:rPr lang="en-US" dirty="0"/>
              <a:t>Adds additional styling for semantic tags</a:t>
            </a:r>
          </a:p>
          <a:p>
            <a:pPr lvl="1"/>
            <a:r>
              <a:rPr lang="en-US" dirty="0"/>
              <a:t>&lt;</a:t>
            </a:r>
            <a:r>
              <a:rPr lang="en-US" dirty="0" err="1"/>
              <a:t>blockquote</a:t>
            </a:r>
            <a:r>
              <a:rPr lang="en-US" dirty="0"/>
              <a:t>&gt; tag for quoting blocks of content from other sources</a:t>
            </a:r>
          </a:p>
          <a:p>
            <a:pPr lvl="1"/>
            <a:r>
              <a:rPr lang="en-US" dirty="0"/>
              <a:t>&lt;footer&gt; tag for identifying a source of a </a:t>
            </a:r>
            <a:r>
              <a:rPr lang="en-US" dirty="0" err="1"/>
              <a:t>blockquote</a:t>
            </a:r>
            <a:endParaRPr lang="en-US" dirty="0"/>
          </a:p>
          <a:p>
            <a:pPr lvl="1"/>
            <a:r>
              <a:rPr lang="en-US" dirty="0"/>
              <a:t>&lt;address&gt; tag for addresses</a:t>
            </a:r>
          </a:p>
          <a:p>
            <a:pPr lvl="1"/>
            <a:r>
              <a:rPr lang="en-US" dirty="0"/>
              <a:t>&lt;abbreviation&gt; tag for abbreviations</a:t>
            </a:r>
          </a:p>
          <a:p>
            <a:pPr lvl="1"/>
            <a:r>
              <a:rPr lang="en-US" dirty="0"/>
              <a:t>&lt;dl&gt;, &lt;</a:t>
            </a:r>
            <a:r>
              <a:rPr lang="en-US" dirty="0" err="1"/>
              <a:t>dt</a:t>
            </a:r>
            <a:r>
              <a:rPr lang="en-US" dirty="0"/>
              <a:t>&gt; and &lt;</a:t>
            </a:r>
            <a:r>
              <a:rPr lang="en-US" dirty="0" err="1"/>
              <a:t>dd</a:t>
            </a:r>
            <a:r>
              <a:rPr lang="en-US" dirty="0"/>
              <a:t>&gt; for descriptions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9525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For basic styling of tables add a class “table” to your table elements</a:t>
            </a:r>
          </a:p>
          <a:p>
            <a:r>
              <a:rPr lang="en-US" dirty="0"/>
              <a:t>For additional styles add a second class</a:t>
            </a:r>
          </a:p>
          <a:p>
            <a:pPr lvl="1"/>
            <a:r>
              <a:rPr lang="en-US" dirty="0"/>
              <a:t>table-striped</a:t>
            </a:r>
          </a:p>
          <a:p>
            <a:pPr lvl="1"/>
            <a:r>
              <a:rPr lang="en-US" dirty="0"/>
              <a:t>table-bordered</a:t>
            </a:r>
          </a:p>
          <a:p>
            <a:pPr lvl="1"/>
            <a:r>
              <a:rPr lang="en-US" dirty="0"/>
              <a:t>table-hover</a:t>
            </a:r>
          </a:p>
          <a:p>
            <a:pPr lvl="1"/>
            <a:r>
              <a:rPr lang="en-US" dirty="0"/>
              <a:t>table-condensed</a:t>
            </a:r>
          </a:p>
          <a:p>
            <a:r>
              <a:rPr lang="en-US" dirty="0"/>
              <a:t>For contextual rows you may add a class to the </a:t>
            </a:r>
            <a:r>
              <a:rPr lang="en-US" dirty="0" err="1"/>
              <a:t>tr</a:t>
            </a:r>
            <a:r>
              <a:rPr lang="en-US" dirty="0"/>
              <a:t> tag</a:t>
            </a:r>
          </a:p>
          <a:p>
            <a:pPr lvl="1"/>
            <a:r>
              <a:rPr lang="en-US" dirty="0"/>
              <a:t>active</a:t>
            </a:r>
          </a:p>
          <a:p>
            <a:pPr lvl="1"/>
            <a:r>
              <a:rPr lang="en-US" dirty="0"/>
              <a:t>success</a:t>
            </a:r>
          </a:p>
          <a:p>
            <a:pPr lvl="1"/>
            <a:r>
              <a:rPr lang="en-US" dirty="0"/>
              <a:t>info</a:t>
            </a:r>
          </a:p>
          <a:p>
            <a:pPr lvl="1"/>
            <a:r>
              <a:rPr lang="en-US" dirty="0"/>
              <a:t>warning</a:t>
            </a:r>
          </a:p>
          <a:p>
            <a:pPr lvl="1"/>
            <a:r>
              <a:rPr lang="en-US" dirty="0"/>
              <a:t>danger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4197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Buttons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Buttons may be added using different tags</a:t>
            </a:r>
          </a:p>
        </p:txBody>
      </p:sp>
      <p:pic>
        <p:nvPicPr>
          <p:cNvPr id="4" name="Picture 3" descr="Screenshot 2014-04-19 17.45.4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514600"/>
            <a:ext cx="8382000" cy="2088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8980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Button Styles</a:t>
            </a:r>
          </a:p>
        </p:txBody>
      </p:sp>
      <p:pic>
        <p:nvPicPr>
          <p:cNvPr id="4" name="Content Placeholder 3" descr="Screenshot 2014-04-19 17.46.37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" r="13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478308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Forms are already styled by Bootstrap</a:t>
            </a:r>
          </a:p>
          <a:p>
            <a:r>
              <a:rPr lang="en-US" dirty="0"/>
              <a:t>Input tags are given a 100% width</a:t>
            </a:r>
          </a:p>
          <a:p>
            <a:r>
              <a:rPr lang="en-US" dirty="0"/>
              <a:t>Input tags and labels can be combined together using the form-group class</a:t>
            </a:r>
          </a:p>
          <a:p>
            <a:endParaRPr lang="en-US" dirty="0"/>
          </a:p>
        </p:txBody>
      </p:sp>
      <p:pic>
        <p:nvPicPr>
          <p:cNvPr id="4" name="Picture 3" descr="Screenshot 2014-04-19 17.49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429000"/>
            <a:ext cx="8382000" cy="231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8505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Navbar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/>
              <a:t>Navbar</a:t>
            </a:r>
            <a:r>
              <a:rPr lang="en-US" dirty="0"/>
              <a:t> serves as a navigation header to your site</a:t>
            </a:r>
          </a:p>
          <a:p>
            <a:r>
              <a:rPr lang="en-US" dirty="0"/>
              <a:t>Add a </a:t>
            </a:r>
            <a:r>
              <a:rPr lang="en-US" dirty="0" err="1"/>
              <a:t>navbar</a:t>
            </a:r>
            <a:r>
              <a:rPr lang="en-US" dirty="0"/>
              <a:t> div to the top of your page</a:t>
            </a:r>
          </a:p>
          <a:p>
            <a:pPr lvl="1"/>
            <a:r>
              <a:rPr lang="en-US" dirty="0"/>
              <a:t>This </a:t>
            </a:r>
            <a:r>
              <a:rPr lang="en-US" dirty="0" err="1"/>
              <a:t>navbar</a:t>
            </a:r>
            <a:r>
              <a:rPr lang="en-US" dirty="0"/>
              <a:t> can contain a div of class=“container”</a:t>
            </a:r>
          </a:p>
        </p:txBody>
      </p:sp>
    </p:spTree>
    <p:extLst>
      <p:ext uri="{BB962C8B-B14F-4D97-AF65-F5344CB8AC3E}">
        <p14:creationId xmlns:p14="http://schemas.microsoft.com/office/powerpoint/2010/main" val="37766584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See example code</a:t>
            </a:r>
          </a:p>
          <a:p>
            <a:r>
              <a:rPr lang="en-US" dirty="0">
                <a:hlinkClick r:id="rId2"/>
              </a:rPr>
              <a:t>http://getbootstrap.com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623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To apply CSS using a CSS framework</a:t>
            </a:r>
          </a:p>
          <a:p>
            <a:r>
              <a:rPr lang="en-US" dirty="0"/>
              <a:t>To understand grid-based design</a:t>
            </a:r>
          </a:p>
          <a:p>
            <a:r>
              <a:rPr lang="en-US" dirty="0"/>
              <a:t>To learn the different pre-built classes supplied with Twitter Bootstrap</a:t>
            </a:r>
          </a:p>
          <a:p>
            <a:r>
              <a:rPr lang="en-US" dirty="0"/>
              <a:t>To learn the different pre-built controls supplied with Twitter </a:t>
            </a:r>
            <a:r>
              <a:rPr lang="en-US" dirty="0" err="1"/>
              <a:t>Bootsrap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391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CSS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Framework – an abstraction in software providing generic functionality that can be modified by a programmer</a:t>
            </a:r>
          </a:p>
          <a:p>
            <a:r>
              <a:rPr lang="en-US" dirty="0"/>
              <a:t>CSS Framework – pre-prepared libraries of CSS files that contain pre-defined classes that allow design and standards compliance</a:t>
            </a:r>
          </a:p>
          <a:p>
            <a:r>
              <a:rPr lang="en-US" dirty="0"/>
              <a:t>Examples of CSS Frameworks</a:t>
            </a:r>
          </a:p>
          <a:p>
            <a:pPr lvl="1"/>
            <a:r>
              <a:rPr lang="en-US" dirty="0"/>
              <a:t>Twitter Bootstrap</a:t>
            </a:r>
          </a:p>
          <a:p>
            <a:pPr lvl="1"/>
            <a:r>
              <a:rPr lang="en-US" dirty="0"/>
              <a:t>Foundation</a:t>
            </a:r>
          </a:p>
          <a:p>
            <a:pPr lvl="1"/>
            <a:r>
              <a:rPr lang="en-US" dirty="0"/>
              <a:t>960gs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434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Twitter Bootstrap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Created by Twitter developers as a set of tools to quickly setup (or </a:t>
            </a:r>
            <a:r>
              <a:rPr lang="en-US" i="1" dirty="0"/>
              <a:t>bootstrap</a:t>
            </a:r>
            <a:r>
              <a:rPr lang="en-US" dirty="0"/>
              <a:t>) a website</a:t>
            </a:r>
          </a:p>
          <a:p>
            <a:r>
              <a:rPr lang="en-US" dirty="0"/>
              <a:t>Initially used as an internal tool within Twitter to standardize design</a:t>
            </a:r>
          </a:p>
          <a:p>
            <a:r>
              <a:rPr lang="en-US" dirty="0"/>
              <a:t>Released to public 2011</a:t>
            </a:r>
          </a:p>
          <a:p>
            <a:r>
              <a:rPr lang="en-US" dirty="0"/>
              <a:t>Quickly accelerates front-end development</a:t>
            </a:r>
          </a:p>
        </p:txBody>
      </p:sp>
    </p:spTree>
    <p:extLst>
      <p:ext uri="{BB962C8B-B14F-4D97-AF65-F5344CB8AC3E}">
        <p14:creationId xmlns:p14="http://schemas.microsoft.com/office/powerpoint/2010/main" val="3039850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Supports all major browsers</a:t>
            </a:r>
          </a:p>
          <a:p>
            <a:r>
              <a:rPr lang="en-US" dirty="0"/>
              <a:t>Modular – users can adapt which features to use in their project</a:t>
            </a:r>
          </a:p>
          <a:p>
            <a:r>
              <a:rPr lang="en-US" dirty="0"/>
              <a:t>Typography</a:t>
            </a:r>
          </a:p>
          <a:p>
            <a:r>
              <a:rPr lang="en-US" dirty="0"/>
              <a:t>Grid Based Design</a:t>
            </a:r>
          </a:p>
          <a:p>
            <a:r>
              <a:rPr lang="en-US" dirty="0"/>
              <a:t>Responsive Design</a:t>
            </a:r>
          </a:p>
          <a:p>
            <a:r>
              <a:rPr lang="en-US" dirty="0"/>
              <a:t>Forms and Other Components</a:t>
            </a:r>
          </a:p>
          <a:p>
            <a:r>
              <a:rPr lang="en-US" dirty="0" err="1"/>
              <a:t>Javascript</a:t>
            </a:r>
            <a:r>
              <a:rPr lang="en-US" dirty="0"/>
              <a:t> components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365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Grid based (web)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Solid visual and structural balance of websites</a:t>
            </a:r>
          </a:p>
          <a:p>
            <a:r>
              <a:rPr lang="en-US" dirty="0"/>
              <a:t>A consistent system for placing objects</a:t>
            </a:r>
          </a:p>
          <a:p>
            <a:pPr lvl="1"/>
            <a:r>
              <a:rPr lang="en-US" dirty="0"/>
              <a:t>In cells</a:t>
            </a:r>
          </a:p>
          <a:p>
            <a:pPr lvl="1"/>
            <a:r>
              <a:rPr lang="en-US" dirty="0"/>
              <a:t>In columns</a:t>
            </a:r>
          </a:p>
          <a:p>
            <a:r>
              <a:rPr lang="en-US" dirty="0"/>
              <a:t>Based on journalism and print layouts</a:t>
            </a:r>
          </a:p>
          <a:p>
            <a:r>
              <a:rPr lang="en-US" dirty="0"/>
              <a:t>Read more on presentation “Grids are Good”</a:t>
            </a:r>
          </a:p>
        </p:txBody>
      </p:sp>
    </p:spTree>
    <p:extLst>
      <p:ext uri="{BB962C8B-B14F-4D97-AF65-F5344CB8AC3E}">
        <p14:creationId xmlns:p14="http://schemas.microsoft.com/office/powerpoint/2010/main" val="2072408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Hello world (Twitter Bootstrap Version)</a:t>
            </a:r>
          </a:p>
        </p:txBody>
      </p:sp>
      <p:pic>
        <p:nvPicPr>
          <p:cNvPr id="4" name="Content Placeholder 3" descr="Screenshot 2014-04-19 16.32.21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036" b="-18036"/>
          <a:stretch>
            <a:fillRect/>
          </a:stretch>
        </p:blipFill>
        <p:spPr>
          <a:xfrm>
            <a:off x="838200" y="838200"/>
            <a:ext cx="7772400" cy="4572000"/>
          </a:xfrm>
        </p:spPr>
      </p:pic>
      <p:sp>
        <p:nvSpPr>
          <p:cNvPr id="5" name="TextBox 4"/>
          <p:cNvSpPr txBox="1"/>
          <p:nvPr/>
        </p:nvSpPr>
        <p:spPr>
          <a:xfrm>
            <a:off x="914400" y="5029200"/>
            <a:ext cx="5352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dirty="0"/>
              <a:t>https://gist.github.com/dreinavarro/2990a9ab2424ea6f627f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632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Hello World (Twitter Bootstrap Version)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You must include the bootstrap </a:t>
            </a:r>
            <a:r>
              <a:rPr lang="en-US" dirty="0" err="1"/>
              <a:t>stylesheet</a:t>
            </a:r>
            <a:endParaRPr lang="en-US" dirty="0"/>
          </a:p>
          <a:p>
            <a:pPr lvl="1"/>
            <a:r>
              <a:rPr lang="en-US" dirty="0"/>
              <a:t>Either via CDN (like in the example) or by downloading and including it in your files</a:t>
            </a:r>
          </a:p>
          <a:p>
            <a:r>
              <a:rPr lang="en-US" dirty="0"/>
              <a:t>Elements must be contained inside a div with the class “container”</a:t>
            </a:r>
          </a:p>
          <a:p>
            <a:r>
              <a:rPr lang="en-US" dirty="0"/>
              <a:t>To create rows add a div with the class “row”</a:t>
            </a:r>
          </a:p>
          <a:p>
            <a:r>
              <a:rPr lang="en-US" dirty="0"/>
              <a:t>To create columns add a div with the class “col-md-[column size]</a:t>
            </a:r>
          </a:p>
          <a:p>
            <a:pPr lvl="1"/>
            <a:r>
              <a:rPr lang="en-US" dirty="0"/>
              <a:t>A row can fit 12 columns of size one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8102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Grid Based Layout in Bootstrap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You can include multiple rows in your design</a:t>
            </a:r>
          </a:p>
          <a:p>
            <a:r>
              <a:rPr lang="en-US" dirty="0"/>
              <a:t>Each row need not have the same number of columns</a:t>
            </a:r>
          </a:p>
          <a:p>
            <a:r>
              <a:rPr lang="en-US" dirty="0"/>
              <a:t>You can use your own </a:t>
            </a:r>
            <a:r>
              <a:rPr lang="en-US" dirty="0" err="1"/>
              <a:t>stylesheet</a:t>
            </a:r>
            <a:r>
              <a:rPr lang="en-US" dirty="0"/>
              <a:t> in addition to twitter bootstrap to customize your design</a:t>
            </a:r>
          </a:p>
          <a:p>
            <a:pPr lvl="1"/>
            <a:r>
              <a:rPr lang="en-US" dirty="0"/>
              <a:t>To add multiple classes to one element add both classes </a:t>
            </a:r>
            <a:r>
              <a:rPr lang="en-US" dirty="0" err="1"/>
              <a:t>seperated</a:t>
            </a:r>
            <a:r>
              <a:rPr lang="en-US" dirty="0"/>
              <a:t> by space in their class attribute</a:t>
            </a:r>
          </a:p>
          <a:p>
            <a:pPr lvl="2"/>
            <a:r>
              <a:rPr lang="en-US" dirty="0"/>
              <a:t>&lt;div class=“</a:t>
            </a:r>
            <a:r>
              <a:rPr lang="en-US" dirty="0">
                <a:solidFill>
                  <a:srgbClr val="FF6600"/>
                </a:solidFill>
              </a:rPr>
              <a:t>class1</a:t>
            </a:r>
            <a:r>
              <a:rPr lang="en-US" dirty="0"/>
              <a:t> </a:t>
            </a:r>
            <a:r>
              <a:rPr lang="en-US" dirty="0">
                <a:solidFill>
                  <a:srgbClr val="008000"/>
                </a:solidFill>
              </a:rPr>
              <a:t>class2</a:t>
            </a:r>
            <a:r>
              <a:rPr lang="en-US" dirty="0"/>
              <a:t>”&gt;…&lt;/div&gt;</a:t>
            </a:r>
          </a:p>
          <a:p>
            <a:pPr lvl="2"/>
            <a:r>
              <a:rPr lang="en-US" dirty="0"/>
              <a:t>An element then belongs to both classes and rules for both classes apply</a:t>
            </a:r>
          </a:p>
          <a:p>
            <a:pPr lvl="3"/>
            <a:r>
              <a:rPr lang="en-US" dirty="0"/>
              <a:t>Watch out for conflicting rules</a:t>
            </a:r>
          </a:p>
          <a:p>
            <a:pPr lvl="3"/>
            <a:r>
              <a:rPr lang="en-US" dirty="0"/>
              <a:t>Last one declared is applied</a:t>
            </a:r>
          </a:p>
          <a:p>
            <a:r>
              <a:rPr lang="en-US" dirty="0"/>
              <a:t>Example templates are available in </a:t>
            </a:r>
            <a:r>
              <a:rPr lang="en-US" dirty="0">
                <a:hlinkClick r:id="rId2"/>
              </a:rPr>
              <a:t>http://getbootstrap.com/getting-started/#examples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994941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iscs_templat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discs_template.potx</Template>
  <TotalTime>568</TotalTime>
  <Words>728</Words>
  <Application>Microsoft Office PowerPoint</Application>
  <PresentationFormat>On-screen Show (4:3)</PresentationFormat>
  <Paragraphs>99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discs_template</vt:lpstr>
      <vt:lpstr>Advanced CSS: Twitter Bootstrap</vt:lpstr>
      <vt:lpstr>Learning Objectives</vt:lpstr>
      <vt:lpstr>CSS Framework</vt:lpstr>
      <vt:lpstr>Twitter Bootstrap</vt:lpstr>
      <vt:lpstr>Features</vt:lpstr>
      <vt:lpstr>Grid based (web) design</vt:lpstr>
      <vt:lpstr>Hello world (Twitter Bootstrap Version)</vt:lpstr>
      <vt:lpstr>Hello World (Twitter Bootstrap Version)</vt:lpstr>
      <vt:lpstr>Grid Based Layout in Bootstrap</vt:lpstr>
      <vt:lpstr>Responsive Design</vt:lpstr>
      <vt:lpstr>Typography</vt:lpstr>
      <vt:lpstr>Tables</vt:lpstr>
      <vt:lpstr>Buttons</vt:lpstr>
      <vt:lpstr>Button Styles</vt:lpstr>
      <vt:lpstr>Forms</vt:lpstr>
      <vt:lpstr>Navbar</vt:lpstr>
      <vt:lpstr>Additional 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 101 Introduction to Information Systems and Computer Science</dc:title>
  <dc:creator>Marlene M. De Leon</dc:creator>
  <cp:lastModifiedBy>Andrei Navarro</cp:lastModifiedBy>
  <cp:revision>26</cp:revision>
  <dcterms:created xsi:type="dcterms:W3CDTF">2014-01-31T09:55:37Z</dcterms:created>
  <dcterms:modified xsi:type="dcterms:W3CDTF">2016-06-06T03:22:29Z</dcterms:modified>
</cp:coreProperties>
</file>