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20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0.png" ContentType="image/png"/>
  <Override PartName="/ppt/media/image9.png" ContentType="image/png"/>
  <Override PartName="/ppt/media/image8.png" ContentType="image/png"/>
  <Override PartName="/ppt/media/image6.png" ContentType="image/png"/>
  <Override PartName="/ppt/media/image5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53" name="" descr=""/>
          <p:cNvPicPr/>
          <p:nvPr/>
        </p:nvPicPr>
        <p:blipFill>
          <a:blip r:embed="rId2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54" name="" descr=""/>
          <p:cNvPicPr/>
          <p:nvPr/>
        </p:nvPicPr>
        <p:blipFill>
          <a:blip r:embed="rId3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subTitle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ubTitle"/>
          </p:nvPr>
        </p:nvSpPr>
        <p:spPr>
          <a:xfrm>
            <a:off x="914400" y="274680"/>
            <a:ext cx="77720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3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subTitle"/>
          </p:nvPr>
        </p:nvSpPr>
        <p:spPr>
          <a:xfrm>
            <a:off x="914400" y="274680"/>
            <a:ext cx="77720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name="adj" fmla="val 11865"/>
            </a:avLst>
          </a:prstGeom>
          <a:ln w="648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pic>
        <p:nvPicPr>
          <p:cNvPr id="2" name="Picture 10" descr=""/>
          <p:cNvPicPr/>
          <p:nvPr/>
        </p:nvPicPr>
        <p:blipFill>
          <a:blip r:embed="rId3"/>
          <a:stretch/>
        </p:blipFill>
        <p:spPr>
          <a:xfrm>
            <a:off x="5791320" y="6040440"/>
            <a:ext cx="435600" cy="604440"/>
          </a:xfrm>
          <a:prstGeom prst="rect">
            <a:avLst/>
          </a:prstGeom>
          <a:ln>
            <a:noFill/>
          </a:ln>
        </p:spPr>
      </p:pic>
      <p:sp>
        <p:nvSpPr>
          <p:cNvPr id="3" name="CustomShape 3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4" name="CustomShape 4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5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65160" y="69840"/>
            <a:ext cx="9012960" cy="6691680"/>
          </a:xfrm>
          <a:prstGeom prst="roundRect">
            <a:avLst>
              <a:gd name="adj" fmla="val 11865"/>
            </a:avLst>
          </a:prstGeom>
          <a:noFill/>
          <a:ln w="648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sp>
        <p:nvSpPr>
          <p:cNvPr id="7" name="PlaceHolder 7"/>
          <p:cNvSpPr>
            <a:spLocks noGrp="1"/>
          </p:cNvSpPr>
          <p:nvPr>
            <p:ph type="subTitle"/>
          </p:nvPr>
        </p:nvSpPr>
        <p:spPr>
          <a:xfrm>
            <a:off x="1295280" y="3200400"/>
            <a:ext cx="6400440" cy="159984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Click to edit Master subtitle style</a:t>
            </a:r>
            <a:endParaRPr/>
          </a:p>
        </p:txBody>
      </p:sp>
      <p:sp>
        <p:nvSpPr>
          <p:cNvPr id="8" name="PlaceHolder 8"/>
          <p:cNvSpPr>
            <a:spLocks noGrp="1"/>
          </p:cNvSpPr>
          <p:nvPr>
            <p:ph type="ftr"/>
          </p:nvPr>
        </p:nvSpPr>
        <p:spPr>
          <a:xfrm>
            <a:off x="914400" y="6172200"/>
            <a:ext cx="4190760" cy="45684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9" name="PlaceHolder 9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lIns="0" rIns="0" tIns="0" bIns="0" anchor="ctr" anchorCtr="1"/>
          <a:p>
            <a:pPr algn="ctr">
              <a:lnSpc>
                <a:spcPct val="100000"/>
              </a:lnSpc>
            </a:pPr>
            <a:fld id="{E8F73E0D-CF77-4D28-A3C8-C5BE93F1F9C4}" type="slidenum">
              <a:rPr lang="en-PH" sz="1200" strike="noStrike">
                <a:solidFill>
                  <a:srgbClr val="ffffff"/>
                </a:solidFill>
                <a:latin typeface="Franklin Gothic Book"/>
              </a:rPr>
              <a:t>&lt;number&gt;</a:t>
            </a:fld>
            <a:endParaRPr/>
          </a:p>
        </p:txBody>
      </p:sp>
      <p:sp>
        <p:nvSpPr>
          <p:cNvPr id="10" name="CustomShape 10"/>
          <p:cNvSpPr/>
          <p:nvPr/>
        </p:nvSpPr>
        <p:spPr>
          <a:xfrm>
            <a:off x="63000" y="1449360"/>
            <a:ext cx="9021240" cy="152712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1"/>
          <p:cNvSpPr/>
          <p:nvPr/>
        </p:nvSpPr>
        <p:spPr>
          <a:xfrm>
            <a:off x="63000" y="1396800"/>
            <a:ext cx="9021240" cy="12024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2"/>
          <p:cNvSpPr/>
          <p:nvPr/>
        </p:nvSpPr>
        <p:spPr>
          <a:xfrm>
            <a:off x="63000" y="2976480"/>
            <a:ext cx="9021240" cy="11016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PlaceHolder 13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lIns="90000" rIns="90000" tIns="45000" bIns="91440"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ffffff"/>
                </a:solidFill>
                <a:latin typeface="Franklin Gothic Book"/>
              </a:rPr>
              <a:t>Click to edit Master title style</a:t>
            </a:r>
            <a:endParaRPr/>
          </a:p>
        </p:txBody>
      </p:sp>
      <p:pic>
        <p:nvPicPr>
          <p:cNvPr id="14" name="Picture 10" descr=""/>
          <p:cNvPicPr/>
          <p:nvPr/>
        </p:nvPicPr>
        <p:blipFill>
          <a:blip r:embed="rId4"/>
          <a:stretch/>
        </p:blipFill>
        <p:spPr>
          <a:xfrm>
            <a:off x="5791320" y="6040440"/>
            <a:ext cx="435600" cy="604440"/>
          </a:xfrm>
          <a:prstGeom prst="rect">
            <a:avLst/>
          </a:prstGeom>
          <a:ln>
            <a:noFill/>
          </a:ln>
        </p:spPr>
      </p:pic>
      <p:sp>
        <p:nvSpPr>
          <p:cNvPr id="15" name="CustomShape 14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16" name="CustomShape 15"/>
          <p:cNvSpPr/>
          <p:nvPr/>
        </p:nvSpPr>
        <p:spPr>
          <a:xfrm>
            <a:off x="63000" y="1449360"/>
            <a:ext cx="9021240" cy="152712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" name="CustomShape 16"/>
          <p:cNvSpPr/>
          <p:nvPr/>
        </p:nvSpPr>
        <p:spPr>
          <a:xfrm>
            <a:off x="63000" y="1396800"/>
            <a:ext cx="9021240" cy="12024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" name="CustomShape 17"/>
          <p:cNvSpPr/>
          <p:nvPr/>
        </p:nvSpPr>
        <p:spPr>
          <a:xfrm>
            <a:off x="63000" y="2976480"/>
            <a:ext cx="9021240" cy="11016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" name="CustomShape 18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20" name="PlaceHolder 1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600">
                <a:latin typeface="Perpet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>
                <a:latin typeface="Perpet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Perpet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name="adj" fmla="val 11865"/>
            </a:avLst>
          </a:prstGeom>
          <a:ln w="648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pic>
        <p:nvPicPr>
          <p:cNvPr id="57" name="Picture 10" descr=""/>
          <p:cNvPicPr/>
          <p:nvPr/>
        </p:nvPicPr>
        <p:blipFill>
          <a:blip r:embed="rId2"/>
          <a:stretch/>
        </p:blipFill>
        <p:spPr>
          <a:xfrm>
            <a:off x="5791320" y="6040440"/>
            <a:ext cx="435600" cy="604440"/>
          </a:xfrm>
          <a:prstGeom prst="rect">
            <a:avLst/>
          </a:prstGeom>
          <a:ln>
            <a:noFill/>
          </a:ln>
        </p:spPr>
      </p:pic>
      <p:sp>
        <p:nvSpPr>
          <p:cNvPr id="58" name="CustomShape 3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59" name="CustomShape 4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60" name="PlaceHolder 5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Click to edit Master title style</a:t>
            </a:r>
            <a:endParaRPr/>
          </a:p>
        </p:txBody>
      </p:sp>
      <p:sp>
        <p:nvSpPr>
          <p:cNvPr id="61" name="PlaceHolder 6"/>
          <p:cNvSpPr>
            <a:spLocks noGrp="1"/>
          </p:cNvSpPr>
          <p:nvPr>
            <p:ph type="ftr"/>
          </p:nvPr>
        </p:nvSpPr>
        <p:spPr>
          <a:xfrm>
            <a:off x="914400" y="6172200"/>
            <a:ext cx="4190760" cy="45684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62" name="PlaceHolder 7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lIns="0" rIns="0" tIns="0" bIns="0" anchor="ctr" anchorCtr="1"/>
          <a:p>
            <a:pPr algn="ctr">
              <a:lnSpc>
                <a:spcPct val="100000"/>
              </a:lnSpc>
            </a:pPr>
            <a:fld id="{FA425C46-6269-4215-986F-98929BB89BB4}" type="slidenum">
              <a:rPr lang="en-PH" sz="1200" strike="noStrike">
                <a:solidFill>
                  <a:srgbClr val="ffffff"/>
                </a:solidFill>
                <a:latin typeface="Franklin Gothic Book"/>
              </a:rPr>
              <a:t>&lt;number&gt;</a:t>
            </a:fld>
            <a:endParaRPr/>
          </a:p>
        </p:txBody>
      </p:sp>
      <p:sp>
        <p:nvSpPr>
          <p:cNvPr id="63" name="PlaceHolder 8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o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Fifth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295280" y="3200400"/>
            <a:ext cx="6400440" cy="1599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MIS 21</a:t>
            </a:r>
            <a:endParaRPr/>
          </a:p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R. Alampay, C. Ruiz, N. Victorino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457200" y="1505880"/>
            <a:ext cx="8229240" cy="146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ffffff"/>
                </a:solidFill>
                <a:latin typeface="Franklin Gothic Book"/>
              </a:rPr>
              <a:t>Basic HTML &amp; CSS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Elements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Elements are either </a:t>
            </a:r>
            <a:r>
              <a:rPr b="1" lang="en-US" sz="2600" strike="noStrike">
                <a:solidFill>
                  <a:srgbClr val="000000"/>
                </a:solidFill>
                <a:latin typeface="Perpetua"/>
              </a:rPr>
              <a:t>block level </a:t>
            </a:r>
            <a:r>
              <a:rPr lang="en-US" sz="2600" strike="noStrike">
                <a:solidFill>
                  <a:srgbClr val="000000"/>
                </a:solidFill>
                <a:latin typeface="Perpetua"/>
              </a:rPr>
              <a:t>or </a:t>
            </a:r>
            <a:r>
              <a:rPr b="1" lang="en-US" sz="2600" strike="noStrike">
                <a:solidFill>
                  <a:srgbClr val="000000"/>
                </a:solidFill>
                <a:latin typeface="Perpetua"/>
              </a:rPr>
              <a:t>inline level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b="1" lang="en-US" sz="2600" strike="noStrike">
                <a:solidFill>
                  <a:srgbClr val="000000"/>
                </a:solidFill>
                <a:latin typeface="Perpetua"/>
              </a:rPr>
              <a:t>Block Level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Starts and ends with a new line when displayed in a browser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Example: div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b="1" lang="en-US" sz="2600" strike="noStrike">
                <a:solidFill>
                  <a:srgbClr val="000000"/>
                </a:solidFill>
                <a:latin typeface="Perpetua"/>
              </a:rPr>
              <a:t>Inline Elements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Displayed without starting a new line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Example: span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DIV Element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div element is used as a container for grouping other elements.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With CSS, divs can be used to layout or style large blocks of content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Commonly used for laying out documents  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Column Layout</a:t>
            </a:r>
            <a:endParaRPr/>
          </a:p>
        </p:txBody>
      </p:sp>
      <p:sp>
        <p:nvSpPr>
          <p:cNvPr id="12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Most webpages put content in multiple columns (like a magazine or newspaper)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Columns are created using div or table tags, css is used to position elements or to create backgrounds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960px is the (current) standard width of a layout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Supports most screens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Transitions wells to mobile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Layout is important making a website look good and easily readable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Forms</a:t>
            </a:r>
            <a:endParaRPr/>
          </a:p>
        </p:txBody>
      </p:sp>
      <p:sp>
        <p:nvSpPr>
          <p:cNvPr id="12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Forms are used for receiving user input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Enclosed within form tags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Forms contain different input elements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Text fields &amp; Password Fields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Radio Buttons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Checkboxes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Dropdown lists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Text Areas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Submit Buttons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Fieldset may be used to group elements together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Labels may be used to properly label input fields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Associated to an input via the “for” attribute</a:t>
            </a:r>
            <a:endParaRPr/>
          </a:p>
          <a:p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CSS – Cascading Style Sheets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was never intended to contain tags for styling a document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HTML is intended to define the content of a document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When tags like &lt;font&gt; were added in HTML 3.2, this information was added to every page which became hard to maintain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Solution: Define document style in a separate file or definition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– what is displayed vs CSS – how is it displayed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Syntax</a:t>
            </a:r>
            <a:endParaRPr/>
          </a:p>
        </p:txBody>
      </p:sp>
      <p:sp>
        <p:nvSpPr>
          <p:cNvPr id="12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 css defines a set of rules for a document to follow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Selector is the element you want to style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Declarations have property and a value defining properties of the selected element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Declarations are separated by semicolon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Declarations can be separated by line to make it readable</a:t>
            </a:r>
            <a:endParaRPr/>
          </a:p>
        </p:txBody>
      </p:sp>
      <p:pic>
        <p:nvPicPr>
          <p:cNvPr id="128" name="Picture 3" descr=""/>
          <p:cNvPicPr/>
          <p:nvPr/>
        </p:nvPicPr>
        <p:blipFill>
          <a:blip r:embed="rId1"/>
          <a:stretch/>
        </p:blipFill>
        <p:spPr>
          <a:xfrm>
            <a:off x="914400" y="1905120"/>
            <a:ext cx="7543800" cy="16254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Selectors</a:t>
            </a:r>
            <a:endParaRPr/>
          </a:p>
        </p:txBody>
      </p:sp>
      <p:sp>
        <p:nvSpPr>
          <p:cNvPr id="130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Element names – all elements with that tag are governed by the CSS rule defined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ID selector – an element with the id attribute equal to the hash + selector name are included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#blue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An id attribute SHOULD BE UNIQUE in a page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Class selector – an element with the class attribute equal to the period + selector name are included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.article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Grouping and Nesting Selectors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multiple selectors can follow the same rules by separating them with a comma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Courier New"/>
              </a:rPr>
              <a:t>h1,h2,h3 { text-align: left; }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Selectors can be nested so only those that match a hierarchy will be include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Courier New"/>
              </a:rPr>
              <a:t>div div .article { font-color: red; }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An element with class article found inside a div inside a div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Inserting CSS in a document</a:t>
            </a:r>
            <a:endParaRPr/>
          </a:p>
        </p:txBody>
      </p:sp>
      <p:sp>
        <p:nvSpPr>
          <p:cNvPr id="134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External Stylesheets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 separate file with a “.css” extension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Internal Stylesheets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Found inside style tags usually in the head section of a document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Inline Styles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Found in the style attribute of a tag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Properties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Background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background-color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background-image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background-repeat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background-attachment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background-position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Text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text-align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color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text-decoration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text-transform</a:t>
            </a:r>
            <a:endParaRPr/>
          </a:p>
          <a:p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Learning Objectives</a:t>
            </a:r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Learn how to create well formed markup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Learn different formatting options in HTML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Differentiate between semantic and non-semantic elements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Define HTML attributes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Learn how to link between pages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Learn how to style HTML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Properties (con’td)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Links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a:link – normal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a:visited – visited links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a:hover – when mouse goes over link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a:active – when mouse clicks link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Lists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list-style-type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list-style-image</a:t>
            </a: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Box Model</a:t>
            </a:r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All HTML elements can be considered as boxes</a:t>
            </a:r>
            <a:endParaRPr/>
          </a:p>
          <a:p>
            <a:endParaRPr/>
          </a:p>
        </p:txBody>
      </p:sp>
      <p:pic>
        <p:nvPicPr>
          <p:cNvPr id="141" name="Picture 3" descr=""/>
          <p:cNvPicPr/>
          <p:nvPr/>
        </p:nvPicPr>
        <p:blipFill>
          <a:blip r:embed="rId1"/>
          <a:stretch/>
        </p:blipFill>
        <p:spPr>
          <a:xfrm>
            <a:off x="1015920" y="1981080"/>
            <a:ext cx="7086600" cy="39369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Width and Height</a:t>
            </a:r>
            <a:endParaRPr/>
          </a:p>
        </p:txBody>
      </p:sp>
      <p:sp>
        <p:nvSpPr>
          <p:cNvPr id="14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When you set the width and height properties of an element you set the w and h of the content area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To calculate for full size account for the margin, border and padding of an element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Total element width = width + left padding + right padding + left border + right border + left margin + right margin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Total element height = height + top padding + bottom padding + top border + bottom border + top margin + bottom margin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IE8 and earlier versions of IE include padding and border in the width property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Fixed by setting the doctype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Float</a:t>
            </a:r>
            <a:endParaRPr/>
          </a:p>
        </p:txBody>
      </p:sp>
      <p:sp>
        <p:nvSpPr>
          <p:cNvPr id="14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Using float, an element can be pushed to the left or right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elements after a floating element with flow around it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elements before a floating element will not be affected.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CSS Frameworks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To make layout and formatting pages easier, frameworks may be used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Twitter Bootstrap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Foundation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960.gs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Some frameworks contain ready made HTML for certain webpage elements such as pagination, menus, navigation etc.</a:t>
            </a:r>
            <a:endParaRPr/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HTML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Hypertext Markup Language is the standard markup language for creating webpages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Markup Language – a modern system for annotating a document in a way that is syntactically distinguishable from the text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1991 – Tim Berners Lee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XHTML – (eXtensible HTML) a reformulation of HTML that adds additional syntax and capabilities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HTML5 – The current specification of HTML that is adds in the extensions of XHTML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is like XML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HTML as XML</a:t>
            </a: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Generally HTML is written as XML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Ensures well formed documents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Rules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Doctype is mandatory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Elements must be properly nested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Elements must always be closed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Empty elements must also be closed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Elements must be in lower case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Attribute names must be in lower case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Attribute values must be quoted</a:t>
            </a:r>
            <a:endParaRPr/>
          </a:p>
          <a:p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Components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Documents begin with a Document Type Declaration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Define what kind of document – in this case, HTML5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Depending on the doctype, browser may determine how a page is rendered e.g. standards mode vs quirks mode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is composed of nested elements or tags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Enclosed in angled brackets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elements have attributes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1600" strike="noStrike">
                <a:solidFill>
                  <a:srgbClr val="000000"/>
                </a:solidFill>
                <a:latin typeface="Courier New"/>
              </a:rPr>
              <a:t>&lt;tag attribute1=“value” attribute2=“value”&gt;content&lt;/tag&gt;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Comments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Courier New"/>
              </a:rPr>
              <a:t>&lt;!-- This is a comment --&gt;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Common Tags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p – used to denote paragraphs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h1 – h6 – used to denote headings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ol, ul and li – used to create bullets and numbering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i,em, b, bold, sub, sup – used for formatting texts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 or anchor tags – used for creating hyperlinks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img or image tags –used for displaying images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table,tr and td tags – used for showing tabular content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Common HTML attributes</a:t>
            </a: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	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name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id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class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style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Elements have specific attributes for specific purposes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href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src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alt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title</a:t>
            </a:r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Linking between pages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To create hyperlinks (or simply links) to other pages the anchor tag is used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&lt;a href=“other_page.html” title=“&gt;Link  Text&lt;/a&gt;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An unvisited link is underlined and blue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 visited link is underlined and purple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Attributes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Target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Title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Can also nest other tags: image, headings etc.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Can also be used to link within a document by putting an the value of an id attribute of another element in the href attribute of the anchor tag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Semantic HTML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is used not just for format but for conveying meaning in the text itself.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For instance, headings are used to show document structure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Non-semantic tags – div and span tells nothing about it’s content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Semantic Tags – form, table, img – clearly defines it’s content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Difference between i and em; b and strong.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i/b define formatting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em and strong define content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 5 semantic tags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header, aside, nav, section, figure, figcaption, footer, details, summary, mark, time (not supported by all browsers)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discs_template.potx</Template>
  <TotalTime>723</TotalTime>
  <Application>LibreOffice/4.4.2.2$Linux_X86_64 LibreOffice_project/40m0$Build-2</Application>
  <Paragraphs>197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2014-01-31T09:55:37Z</dcterms:created>
  <dc:creator>Marlene M. De Leon</dc:creator>
  <dc:language>en-PH</dc:language>
  <dcterms:modified xsi:type="dcterms:W3CDTF">2015-06-07T18:33:47Z</dcterms:modified>
  <cp:revision>24</cp:revision>
  <dc:title>MIS 101 Introduction to Information Systems and Computer Science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25</vt:i4>
  </property>
</Properties>
</file>